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54"/>
  </p:notesMasterIdLst>
  <p:sldIdLst>
    <p:sldId id="256" r:id="rId2"/>
    <p:sldId id="257" r:id="rId3"/>
    <p:sldId id="293" r:id="rId4"/>
    <p:sldId id="29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58" r:id="rId13"/>
    <p:sldId id="301" r:id="rId14"/>
    <p:sldId id="259" r:id="rId15"/>
    <p:sldId id="302" r:id="rId16"/>
    <p:sldId id="260" r:id="rId17"/>
    <p:sldId id="261" r:id="rId18"/>
    <p:sldId id="307" r:id="rId19"/>
    <p:sldId id="308" r:id="rId20"/>
    <p:sldId id="262" r:id="rId21"/>
    <p:sldId id="284" r:id="rId22"/>
    <p:sldId id="263" r:id="rId23"/>
    <p:sldId id="304" r:id="rId24"/>
    <p:sldId id="305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306" r:id="rId34"/>
    <p:sldId id="272" r:id="rId35"/>
    <p:sldId id="283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2" r:id="rId45"/>
    <p:sldId id="281" r:id="rId46"/>
    <p:sldId id="285" r:id="rId47"/>
    <p:sldId id="286" r:id="rId48"/>
    <p:sldId id="287" r:id="rId49"/>
    <p:sldId id="288" r:id="rId50"/>
    <p:sldId id="289" r:id="rId51"/>
    <p:sldId id="290" r:id="rId52"/>
    <p:sldId id="291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DE6C2-E69F-954F-AA5C-568DE437297A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E097-473C-994D-A236-D4A388883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88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5E097-473C-994D-A236-D4A3888835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4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8/30/2013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1: </a:t>
            </a:r>
            <a:r>
              <a:rPr lang="en-US" dirty="0" err="1" smtClean="0"/>
              <a:t>Bulliet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Origins of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3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Creativity of homo sapiens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Constructed flexible languages for communication of complex ideas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Increased variety of tools – stone blades, spear throwers, sewing needles, barbed harpoons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Fabricated ornamental beads, necklaces and bracelets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 bow and arrow – a dramatic improvement in humans</a:t>
            </a:r>
            <a:r>
              <a:rPr lang="ja-JP" alt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power over nature</a:t>
            </a:r>
          </a:p>
          <a:p>
            <a:r>
              <a:rPr lang="ja-JP" alt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Venus</a:t>
            </a:r>
            <a:r>
              <a:rPr lang="ja-JP" alt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figurines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Cave paintings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71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Neolithic era-”new Stone age”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Distinction in tool production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Chipped vs. polished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Relied on cultivation for subsistence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Men: herding animals rather than hunting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Women: nurturing vegetation rather than foraging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Spread of agriculture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Slash-and-burn techniques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Exhaustion of soil promotes migration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Transport of crops from one region to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15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Agricultural revolutions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“domestication of plants and animals” as a series of changes in food production in various parts of the world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Climate changes had a role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stage: </a:t>
            </a:r>
            <a:r>
              <a:rPr lang="en-US" dirty="0" err="1" smtClean="0">
                <a:solidFill>
                  <a:srgbClr val="000000"/>
                </a:solidFill>
              </a:rPr>
              <a:t>semicultivation</a:t>
            </a:r>
            <a:r>
              <a:rPr lang="en-US" dirty="0" smtClean="0">
                <a:solidFill>
                  <a:srgbClr val="000000"/>
                </a:solidFill>
              </a:rPr>
              <a:t>-scattering of seeds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stage: slash and burn to clear fields, use of tools to harvest and clear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First evidence in ME, also </a:t>
            </a:r>
            <a:r>
              <a:rPr lang="en-US" dirty="0" err="1" smtClean="0">
                <a:solidFill>
                  <a:srgbClr val="000000"/>
                </a:solidFill>
              </a:rPr>
              <a:t>ev</a:t>
            </a:r>
            <a:r>
              <a:rPr lang="en-US" dirty="0" smtClean="0">
                <a:solidFill>
                  <a:srgbClr val="000000"/>
                </a:solidFill>
              </a:rPr>
              <a:t> in Eastern Sahara, Nile Valley, Greece, Central Europe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Practice </a:t>
            </a:r>
            <a:r>
              <a:rPr lang="en-US" dirty="0" err="1" smtClean="0">
                <a:solidFill>
                  <a:srgbClr val="000000"/>
                </a:solidFill>
              </a:rPr>
              <a:t>swidden</a:t>
            </a:r>
            <a:r>
              <a:rPr lang="en-US" dirty="0" smtClean="0">
                <a:solidFill>
                  <a:srgbClr val="000000"/>
                </a:solidFill>
              </a:rPr>
              <a:t> agriculture: use and move 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3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Origins &amp; Early spread of agriculture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en85646_m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28" y="1752599"/>
            <a:ext cx="8231188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962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3853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506253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Environment influenced choice of crops: Mediterranean: Wheat and barley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Sub-Saharan: millet, sorghum, </a:t>
            </a:r>
            <a:r>
              <a:rPr lang="en-US" dirty="0" err="1" smtClean="0">
                <a:solidFill>
                  <a:srgbClr val="000000"/>
                </a:solidFill>
              </a:rPr>
              <a:t>teff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Equatorial West Africa: yams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Eastern &amp; Southern Asia: rice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Americas: maize, potatoes, quinoa, manioc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Domestication of animals- dogs first, goats and sheep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Significant increase in world population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5,000BCE 10 million - 1,000BCE  50-100 million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24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866752"/>
              </p:ext>
            </p:extLst>
          </p:nvPr>
        </p:nvGraphicFramePr>
        <p:xfrm>
          <a:off x="463550" y="1386823"/>
          <a:ext cx="8216900" cy="4533900"/>
        </p:xfrm>
        <a:graphic>
          <a:graphicData uri="http://schemas.openxmlformats.org/presentationml/2006/ole">
            <p:oleObj spid="_x0000_s1028" name="Chart" r:id="rId3" imgW="8200800" imgH="452556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1961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Life in Neolithic Communities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Use megaliths (big stones) to construct burial chambers, calendar circles, astronomical observations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Most live in villages, some towns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 elaborate living, food storage, evidence of </a:t>
            </a:r>
            <a:r>
              <a:rPr lang="en-US" dirty="0" err="1" smtClean="0">
                <a:solidFill>
                  <a:srgbClr val="000000"/>
                </a:solidFill>
              </a:rPr>
              <a:t>craftman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Jericho-west bank of Jordan River- walled, made mud bricks, 8,000BCE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Catal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Huyuk</a:t>
            </a:r>
            <a:r>
              <a:rPr lang="en-US" dirty="0" smtClean="0">
                <a:solidFill>
                  <a:srgbClr val="000000"/>
                </a:solidFill>
              </a:rPr>
              <a:t>-Anatolia, center obsidian trade, craftsmen, no </a:t>
            </a:r>
            <a:r>
              <a:rPr lang="en-US" dirty="0" err="1" smtClean="0">
                <a:solidFill>
                  <a:srgbClr val="000000"/>
                </a:solidFill>
              </a:rPr>
              <a:t>ev</a:t>
            </a:r>
            <a:r>
              <a:rPr lang="en-US" dirty="0" smtClean="0">
                <a:solidFill>
                  <a:srgbClr val="000000"/>
                </a:solidFill>
              </a:rPr>
              <a:t> of class society or politics, 7,000-5,000BCE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9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Catal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Huyuk</a:t>
            </a:r>
            <a:r>
              <a:rPr lang="en-US" dirty="0" smtClean="0">
                <a:solidFill>
                  <a:srgbClr val="000000"/>
                </a:solidFill>
              </a:rPr>
              <a:t> art fascination with hunting, agricultural mainstay of economy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Religion based on offerings of food to a goddess, administered by </a:t>
            </a:r>
            <a:r>
              <a:rPr lang="en-US" dirty="0" err="1" smtClean="0">
                <a:solidFill>
                  <a:srgbClr val="000000"/>
                </a:solidFill>
              </a:rPr>
              <a:t>priestessess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Ceremonial objects of copper, lead, 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silver, and gold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Tools still made of stones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825" y="3105150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20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civilization?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Urban-cities as administrative centers</a:t>
            </a: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Political/military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system-based on control of a defined territory rather than kinship connections</a:t>
            </a: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Social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stratification-status distinctions based on the accumulation of wealth by some groups</a:t>
            </a: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Economic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specialization-specialized, non-food producing activities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Monument building</a:t>
            </a: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Major advances of arts and sciences</a:t>
            </a: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Communications-a system for keeping permanent records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Long distance trade</a:t>
            </a:r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05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culture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Learned patterns of action and expression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Includes material objects, such as dwellings, clothes, tools and crafts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Nonmaterial values, beliefs, languages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development, transmission, and transformation of cultural practices and events are subject of history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86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Before Civilization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Food gathering and stone tools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“Stone Age” lasted 2 million years ago-4000 years ago.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Paleolithic (-10,000 years ago)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Neolithic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Diet foraged vegetables more than meat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Fire- 1-1.5 million years ago but evidence of cooking (clay pots) about 12,500 years ago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11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mesopotamia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Alluvial plain between Tigris and Euphrates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Little rainfall, rivers flood wrong times for grain agriculture, change course unpredictably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4,000BCE using cattle-pulled plows, barley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3,000BCE irrigation canals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Sumerians earliest people 5,000BCE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Replaced by Semitic-speaking people who intermarry and dominate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84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375" y="1835149"/>
            <a:ext cx="6000750" cy="44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98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7505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Cities, kings &amp; trade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126"/>
            <a:ext cx="8229600" cy="47450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Early society villages and cities linked by mutual interdependence (food—</a:t>
            </a:r>
            <a:r>
              <a:rPr lang="en-US" dirty="0" err="1" smtClean="0">
                <a:solidFill>
                  <a:srgbClr val="000000"/>
                </a:solidFill>
              </a:rPr>
              <a:t>crafts,markets,protection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City-state: city + agricultural hinterlands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Sometimes fight over resources like water and land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Mobilize manpower to build canals=require large labor force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Lugal</a:t>
            </a:r>
            <a:r>
              <a:rPr lang="en-US" dirty="0" smtClean="0">
                <a:solidFill>
                  <a:srgbClr val="000000"/>
                </a:solidFill>
              </a:rPr>
              <a:t> (big men) emerge as secular leaders, thought from military. Rule from palaces and take over control of religious institutions. </a:t>
            </a:r>
            <a:r>
              <a:rPr lang="en-US" i="1" dirty="0" smtClean="0">
                <a:solidFill>
                  <a:srgbClr val="000000"/>
                </a:solidFill>
              </a:rPr>
              <a:t>Epic of Gilgamesh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city-states grow powerful and absorb others, leading to large territorial states: </a:t>
            </a:r>
            <a:r>
              <a:rPr lang="en-US" dirty="0" err="1" smtClean="0">
                <a:solidFill>
                  <a:srgbClr val="000000"/>
                </a:solidFill>
              </a:rPr>
              <a:t>Akkadian</a:t>
            </a:r>
            <a:r>
              <a:rPr lang="en-US" dirty="0" smtClean="0">
                <a:solidFill>
                  <a:srgbClr val="000000"/>
                </a:solidFill>
              </a:rPr>
              <a:t> (Sargon) 2,350BCE, Third Dynasty of Ur (2,112-2,004BCE)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57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Later empires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Weakening of central rule an invitation to foreign invaders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Assyrians use new iron weaponry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Beginning 1300 B.C.E., by eighth to seventh centuries B.C.E. control Mesopotamia, Syria, Palestine, most of Egypt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Nebuchadnezzar of Babylon (r. 605-562) takes advantage of internal dissent to create Chaldean (New Babylonian) empire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Famously luxurious capital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505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n85646_m0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9463"/>
            <a:ext cx="8229600" cy="4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9050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46" b="26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8028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Hammurabi leader of Babylon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Source of evidence on law code, punishments and society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Stele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475" y="3090863"/>
            <a:ext cx="2463800" cy="328930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600" y="3340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410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Mesopotamian society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095"/>
            <a:ext cx="8229600" cy="4373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Long distance trade develops. Originally merchants employed by temples &amp; palaces, but later second millennium BCE private merchants emerge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Trade is by barter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Society is stratified. Kings and priests control most wealth.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1. free land owning class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2. dependent farmers and artisans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3. slaves, most were prisoners of war, not a fundamental part of economy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157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Women?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Decline in role as en did value-producing work or plowing and irrigation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political role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Can own land, control own dowry, and engage in trade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Rise of merchant class in second millennium BCE brought greater emphasis on male privilege and decline in women’s status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Introduction of veil at least circa 1,500 BCE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60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Gods, Priests &amp; Temples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Religion mix Sumerian and later Semitic beliefs and deities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Deities are anthropomorphic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Humans are servants of the gods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Temples have a complex hierarchy and priesthood is hereditary, walled complexes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Ziggurat most visible part of complex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Little known about practices and beliefs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Evidence indicates belief in magic to influence gods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86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Development of hominids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Animals adapt themselves to environment</a:t>
            </a:r>
          </a:p>
          <a:p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Hominids adapt environment to themselves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Use of tools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Language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Complex cooperative social structures</a:t>
            </a:r>
          </a:p>
          <a:p>
            <a:r>
              <a:rPr lang="ja-JP" alt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The southern ape</a:t>
            </a:r>
            <a:r>
              <a:rPr lang="ja-JP" alt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– despite name, a </a:t>
            </a:r>
            <a:r>
              <a:rPr lang="en-US" sz="26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hominid, </a:t>
            </a:r>
            <a:r>
              <a:rPr lang="en-US" sz="2600" dirty="0" err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Australopithesus</a:t>
            </a:r>
            <a:endParaRPr lang="en-US" sz="2600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Discovery of skeleton AL-288-1, north of Addis Ababa, Ethiopia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Nicknamed </a:t>
            </a:r>
            <a:r>
              <a:rPr lang="ja-JP" altLang="en-US" sz="2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“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Lucy</a:t>
            </a:r>
            <a:r>
              <a:rPr lang="ja-JP" altLang="en-US" sz="2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”</a:t>
            </a:r>
            <a:endParaRPr lang="en-US" sz="2200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3</a:t>
            </a:r>
            <a:r>
              <a:rPr lang="ja-JP" alt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5</a:t>
            </a:r>
            <a:r>
              <a:rPr lang="ja-JP" alt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, 55lb., bipedal, brain 500 cc (modern human: </a:t>
            </a:r>
            <a:b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</a:b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1400 cc), limited speech but opposable digit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61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Ziggurat-home of god</a:t>
            </a:r>
            <a:endParaRPr lang="en-US" dirty="0"/>
          </a:p>
        </p:txBody>
      </p:sp>
      <p:pic>
        <p:nvPicPr>
          <p:cNvPr id="4" name="Content Placeholder 3" descr="Unknown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14" b="9914"/>
          <a:stretch>
            <a:fillRect/>
          </a:stretch>
        </p:blipFill>
        <p:spPr>
          <a:xfrm>
            <a:off x="457200" y="1619250"/>
            <a:ext cx="8229600" cy="4506913"/>
          </a:xfrm>
        </p:spPr>
      </p:pic>
    </p:spTree>
    <p:extLst>
      <p:ext uri="{BB962C8B-B14F-4D97-AF65-F5344CB8AC3E}">
        <p14:creationId xmlns:p14="http://schemas.microsoft.com/office/powerpoint/2010/main" xmlns="" val="466769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Technology &amp; science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4"/>
            <a:ext cx="8229600" cy="455453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“any specialization of knowledge that is used to transform the natural environment and human society”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Irrigation systems, nonmaterial specialized knowledge like religion, ceremony and writing systems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Cuneiform evolved from use of pictures to represent the sounds of words or parts of words.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Scribes monopolize knowledge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Starts Sumerian, but later </a:t>
            </a:r>
            <a:r>
              <a:rPr lang="en-US" dirty="0" err="1" smtClean="0">
                <a:solidFill>
                  <a:srgbClr val="000000"/>
                </a:solidFill>
              </a:rPr>
              <a:t>Akkadian</a:t>
            </a:r>
            <a:r>
              <a:rPr lang="en-US" dirty="0" smtClean="0">
                <a:solidFill>
                  <a:srgbClr val="000000"/>
                </a:solidFill>
              </a:rPr>
              <a:t> and other Semitic languages. Economic, political, legal, literary, religious, and scientific texts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650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2425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Cuneiform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su_sig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125" y="650874"/>
            <a:ext cx="4699000" cy="5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656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Bronze (copper with tin), ca. 4000 B.C.E.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Military, agricultural applications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Iron, ca. 1000 B.C.E.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Cheaper than bronze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Wheel, boats, ca. 3500 B.C.E.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Shipbuilding increases trade 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networks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Calendar- 12 month year, 24 hour day, 60 minute hour.</a:t>
            </a:r>
            <a:endParaRPr lang="en-US" sz="36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83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Egypt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“Gift of the Nile”- narrow strip of land along banks, rest is desert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Upper Nile- along southern part to First Cataract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Lower Nile- northern delta area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Little rainfall, irrigation necessary, fertile soil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Floods regularly, right time of year, leaving rich silt, develops idea that universe is regular and orderly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Other natural resources: reeds (writing), wild animals, birds, fish, plentiful stone and clay for building, access to copper and turquoise, gold from Nubia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323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599" y="1752601"/>
            <a:ext cx="3629025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726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Divine Kingship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Small states grow to large empire,3,100BC unified.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30 dynasties organize time, Old, Middle &amp; New Kingdoms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Periods of fragmentation and chaos between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Pharaohs, gods come down to earth, death is journey back, funeral rites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Early use flat topped rectangular tombs, stepped pyramids start about 2,630, smooth later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Great Pyramids of Giza constructed 2,550-2,490 BCE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Stone tools, lever and pulley, roller technology and vast human resources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71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Giza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0" y="1968500"/>
            <a:ext cx="549275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477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Politics &amp; communication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Central administration in capital with system of provincial bureaucracy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Collect labor, taxes, and resources used to support palace, army, bureaucracy and to maintain temples and construct monuments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Hieroglyphics and cursive script. Use papyrus and use writing for religious and secular writing as well as record keeping.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Tension between central authority and provincial. Autonomous sometimes, others based merit or patronage. Hereditary roles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40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More rural than Mesopotamia. Know little of urban life.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View foreigners as enemies but desert is a natural defense so not many enemies.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Want to acquire resources, not territory, use trade.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Trade directly with Nubia and the Levant, indirectly with other areas of Africa such as Punt.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Export papyrus, grain and gold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Import Nubian gold, incense, Lebanese cedar, tropical African ivory, ebony and animals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60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Homo erectus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, </a:t>
            </a:r>
            <a:r>
              <a:rPr lang="ja-JP" alt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upright walking human</a:t>
            </a:r>
            <a:r>
              <a:rPr lang="ja-JP" alt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”</a:t>
            </a:r>
            <a:endParaRPr lang="en-US" sz="2600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Larger brain capacity (1000 cc), improved tool use, control of fire, ability to communicate complex ideas</a:t>
            </a:r>
          </a:p>
          <a:p>
            <a:r>
              <a:rPr lang="en-US" sz="2600" i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Homo sapiens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, </a:t>
            </a:r>
            <a:r>
              <a:rPr lang="ja-JP" alt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consciously thinking human</a:t>
            </a:r>
            <a:r>
              <a:rPr lang="ja-JP" alt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”</a:t>
            </a:r>
            <a:endParaRPr lang="en-US" sz="2600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Largest brain, esp. frontal regions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Most sophisticated tools and social organization; flexible language</a:t>
            </a:r>
          </a:p>
          <a:p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Migrations of </a:t>
            </a:r>
            <a:r>
              <a:rPr lang="en-US" sz="2600" i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Homo erectus</a:t>
            </a:r>
            <a:r>
              <a:rPr lang="en-US" sz="2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and </a:t>
            </a:r>
            <a:r>
              <a:rPr lang="en-US" sz="2600" i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Homo sapiens</a:t>
            </a:r>
            <a:endParaRPr lang="en-US" sz="2600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343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People of </a:t>
            </a:r>
            <a:r>
              <a:rPr lang="en-US" dirty="0" err="1" smtClean="0">
                <a:solidFill>
                  <a:srgbClr val="000000"/>
                </a:solidFill>
              </a:rPr>
              <a:t>egypt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376"/>
            <a:ext cx="8229600" cy="45227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Population 1-1.5 million.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Heterogeneous, some light skinned, some dark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Social strata: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1. King and high ranking officials,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2. lower-level officials, local leaders and priests, professionals, artisans, well-off farmers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3. peasants- majority of population, live in villages, cultivate soil, pay taxes and provide service.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Paintings shown women subservient, engage domestic activities. Own land, inherit and will property, rights to dowry after divorce. Greater than Mesopotamia.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53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Belief &amp; knowledge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Religion based on cyclical view of nature.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Sun god 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Osiris god of Underworld-killed, dismembered, restored to life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Kings associated with Re and Horus (son) chief of priests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Supreme god of Pantheon is one of capital city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Temples use huge social resources, festivals, offerings.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Little known popular beliefs: magic, afterlife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698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Tombs at edge desert to not use arable land.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Pictures tell about life, show social status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Knowledge: anatomy via mummification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Mathematics, astronomy, calendar, engineering and architecture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374" y="4095750"/>
            <a:ext cx="3413125" cy="2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534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Indus Valley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Environment: central area Sind Valley of modern Pakistan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Indus carries silt and floods regularly twice a year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River allows for irrigation, two crops a year.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Sparse rainfall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Flourishes 2,600 BCE-1,900BCE.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Knowledge from archaeology: Harappa &amp; </a:t>
            </a:r>
            <a:r>
              <a:rPr lang="en-US" dirty="0" err="1" smtClean="0">
                <a:solidFill>
                  <a:srgbClr val="000000"/>
                </a:solidFill>
              </a:rPr>
              <a:t>Mohenjodaro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Know little of people, identity, origins or fate of population. Writing system we have yet to decipher.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342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174" y="1873249"/>
            <a:ext cx="3679825" cy="44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480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harappa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Pop 35,000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Brick walls, streets in grid pattern, covered drainage to take away waste. A citadel remains: storage? Barracks? Administration?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275" y="3540125"/>
            <a:ext cx="6007100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35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Mohenjo-daro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Population several times larger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Urban areas control surrounding farmland.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Mohenjo-Daro nexus of trade in copper, tin and precious stones from northwest.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Standardization of bricks: what is this evidence of? City planning, architecture, engineering, sign of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uthoritarian central government?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Better access to metal than previous civilizations-use metal for luxury goods as well as luxury items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397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Dancing girl                  sculpture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349499"/>
            <a:ext cx="2298700" cy="3635376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308225"/>
            <a:ext cx="45339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470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technology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Extensive irrigation systems, kiln-baked bricks, sophisticated bronze metallurgy, potters wheel, system of writing.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Trade with Iran, Afghanistan, Mesopotamia, northwest mountain area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happened? Around 1900 BCE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Abandoned invasion?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Breakdown due to natural disaster and ecological change?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027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Ecological changes hurt agricultural production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Drying up of </a:t>
            </a:r>
            <a:r>
              <a:rPr lang="en-US" dirty="0" err="1" smtClean="0">
                <a:solidFill>
                  <a:srgbClr val="000000"/>
                </a:solidFill>
              </a:rPr>
              <a:t>Hakra</a:t>
            </a:r>
            <a:r>
              <a:rPr lang="en-US" dirty="0" smtClean="0">
                <a:solidFill>
                  <a:srgbClr val="000000"/>
                </a:solidFill>
              </a:rPr>
              <a:t> River, salinization and erosion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Urban centers collapse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Peasants probably adapted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25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Global migrations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n85646_m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855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Period 1: </a:t>
            </a:r>
            <a:r>
              <a:rPr lang="en-US" dirty="0" err="1" smtClean="0">
                <a:solidFill>
                  <a:srgbClr val="000000"/>
                </a:solidFill>
              </a:rPr>
              <a:t>techonological</a:t>
            </a:r>
            <a:r>
              <a:rPr lang="en-US" dirty="0" smtClean="0">
                <a:solidFill>
                  <a:srgbClr val="000000"/>
                </a:solidFill>
              </a:rPr>
              <a:t> &amp; the peopling of the earth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1.1 big geography and the peopling of the earth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archeological evidence indicates that during the Paleolithic era, hunting-foraging bands of humans gradually migrated from their origin in East Africa to Eurasia, Australia, and the Americas, adapting their technology and cultures to new climate regions.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770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1.2 Neolithic Revolution &amp; Early Agricultural Societies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Beginning around 10,000 years ago, the Neolithic Revolution led to the development of new and more complex economic and social systems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Agriculture and pastoralism begin to transform human societies.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236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1.3 The development &amp; Interactions of early agricultural, pastoral, and urban societies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Core and foundational civilizations developed in a variety of geographical and environmental settings where agriculture flourished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first states emerged within core civilizations.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Culture played a significant role in unifying states through laws, language, literature, religion, myths, and monumental art.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568"/>
            <a:ext cx="8229600" cy="454259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By 13,000 B.C.E.,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Homo sapiens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in every inhabitable part of the world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Archaeological finds: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Sophisticated tools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Choppers, scrapers, axes, knives, bows, arrows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Cave and hut-like dwellings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Use of fire, animal skins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Hunted several mammal species to extinction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Climatic change may have accelerated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process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Evidence: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Archaeological finds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Extrapolation from modern hunter-gatherer societies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Nomadic existence precludes advanced civilization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Division of labor along gender lines</a:t>
            </a:r>
          </a:p>
          <a:p>
            <a:pPr lvl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480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Relative social equality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Nomadic culture precludes accumulation of </a:t>
            </a:r>
            <a:b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</a:b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land-based wealth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Relatively egalitarian existence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More likely determinants of status: age, hunting skill, fertility, personality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Possible gender equality related to food production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Men: protein from hunting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Women: plant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gathering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Evidence of intelligent coordination of hunting expeditions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Development of weaponry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Animal-skin disguises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Stampeding tactics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Lighting of fires, etc., to drive game into kill zones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Required planning, communication</a:t>
            </a:r>
          </a:p>
          <a:p>
            <a:pPr lvl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10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Paleolithic settlements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Natufian</a:t>
            </a:r>
            <a:r>
              <a:rPr lang="en-US" sz="2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society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Modern Israel and Jordan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Wild wheat, herding</a:t>
            </a:r>
          </a:p>
          <a:p>
            <a:r>
              <a:rPr lang="en-US" sz="26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Jomon</a:t>
            </a:r>
            <a:r>
              <a:rPr lang="en-US" sz="2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society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Japan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Wild buckwheat, fishing</a:t>
            </a:r>
          </a:p>
          <a:p>
            <a:r>
              <a:rPr lang="en-US" sz="2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Chinook society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Pacific northwest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Berries, acorns, salmon runs</a:t>
            </a:r>
          </a:p>
          <a:p>
            <a:r>
              <a:rPr lang="en-US" sz="2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Groups of 1000 or more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74838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26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Neandertal</a:t>
            </a:r>
            <a:r>
              <a:rPr lang="en-US" dirty="0" smtClean="0">
                <a:solidFill>
                  <a:srgbClr val="000000"/>
                </a:solidFill>
              </a:rPr>
              <a:t> Peoples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Neander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valley, western Germany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Flourished in Europe and southwest Asia, 200,000 to 35,000 years ago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Also found in Africa, east Asia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Evidence of spirituality: ritual burial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Inhabited some of the same areas as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Homo sapiens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543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802</TotalTime>
  <Words>2208</Words>
  <Application>Microsoft Macintosh PowerPoint</Application>
  <PresentationFormat>On-screen Show (4:3)</PresentationFormat>
  <Paragraphs>281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Apothecary</vt:lpstr>
      <vt:lpstr>Chart</vt:lpstr>
      <vt:lpstr>Origins of man</vt:lpstr>
      <vt:lpstr>Before Civilization</vt:lpstr>
      <vt:lpstr>Development of hominids</vt:lpstr>
      <vt:lpstr>Slide 4</vt:lpstr>
      <vt:lpstr>Global migrations</vt:lpstr>
      <vt:lpstr>Slide 6</vt:lpstr>
      <vt:lpstr>Relative social equality</vt:lpstr>
      <vt:lpstr>Paleolithic settlements</vt:lpstr>
      <vt:lpstr>Neandertal Peoples</vt:lpstr>
      <vt:lpstr>Creativity of homo sapiens</vt:lpstr>
      <vt:lpstr>Neolithic era-”new Stone age”</vt:lpstr>
      <vt:lpstr>Agricultural revolutions</vt:lpstr>
      <vt:lpstr>Origins &amp; Early spread of agriculture</vt:lpstr>
      <vt:lpstr>Slide 14</vt:lpstr>
      <vt:lpstr>Slide 15</vt:lpstr>
      <vt:lpstr>Life in Neolithic Communities</vt:lpstr>
      <vt:lpstr>Slide 17</vt:lpstr>
      <vt:lpstr>What is civilization?</vt:lpstr>
      <vt:lpstr>culture</vt:lpstr>
      <vt:lpstr>mesopotamia</vt:lpstr>
      <vt:lpstr>Slide 21</vt:lpstr>
      <vt:lpstr>Cities, kings &amp; trade</vt:lpstr>
      <vt:lpstr>Later empires</vt:lpstr>
      <vt:lpstr>Slide 24</vt:lpstr>
      <vt:lpstr>Slide 25</vt:lpstr>
      <vt:lpstr>Slide 26</vt:lpstr>
      <vt:lpstr>Mesopotamian society</vt:lpstr>
      <vt:lpstr>Slide 28</vt:lpstr>
      <vt:lpstr>Gods, Priests &amp; Temples</vt:lpstr>
      <vt:lpstr>Ziggurat-home of god</vt:lpstr>
      <vt:lpstr>Technology &amp; science</vt:lpstr>
      <vt:lpstr>Slide 32</vt:lpstr>
      <vt:lpstr>Slide 33</vt:lpstr>
      <vt:lpstr>Egypt</vt:lpstr>
      <vt:lpstr>Slide 35</vt:lpstr>
      <vt:lpstr>Divine Kingship</vt:lpstr>
      <vt:lpstr>Slide 37</vt:lpstr>
      <vt:lpstr>Politics &amp; communication</vt:lpstr>
      <vt:lpstr>Slide 39</vt:lpstr>
      <vt:lpstr>People of egypt</vt:lpstr>
      <vt:lpstr>Belief &amp; knowledge</vt:lpstr>
      <vt:lpstr>Slide 42</vt:lpstr>
      <vt:lpstr>Indus Valley</vt:lpstr>
      <vt:lpstr>Slide 44</vt:lpstr>
      <vt:lpstr>harappa</vt:lpstr>
      <vt:lpstr>Mohenjo-daro</vt:lpstr>
      <vt:lpstr>Art</vt:lpstr>
      <vt:lpstr>technology</vt:lpstr>
      <vt:lpstr>Slide 49</vt:lpstr>
      <vt:lpstr>Period 1: techonological &amp; the peopling of the earth</vt:lpstr>
      <vt:lpstr>Slide 51</vt:lpstr>
      <vt:lpstr>Slide 52</vt:lpstr>
    </vt:vector>
  </TitlesOfParts>
  <Company>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</dc:title>
  <dc:creator>lynne coyne</dc:creator>
  <cp:lastModifiedBy>roselynf.coyne</cp:lastModifiedBy>
  <cp:revision>25</cp:revision>
  <dcterms:created xsi:type="dcterms:W3CDTF">2013-08-29T11:40:52Z</dcterms:created>
  <dcterms:modified xsi:type="dcterms:W3CDTF">2013-08-30T10:20:02Z</dcterms:modified>
</cp:coreProperties>
</file>